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4630400" cy="8229600"/>
  <p:notesSz cx="8229600" cy="14630400"/>
  <p:embeddedFontLs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  <p:embeddedFont>
      <p:font typeface="Lato"/>
      <p:regular r:id="rId25"/>
    </p:embeddedFont>
    <p:embeddedFont>
      <p:font typeface="Lato"/>
      <p:regular r:id="rId26"/>
    </p:embeddedFont>
    <p:embeddedFont>
      <p:font typeface="Lato"/>
      <p:regular r:id="rId27"/>
    </p:embeddedFont>
    <p:embeddedFont>
      <p:font typeface="Lato"/>
      <p:regular r:id="rId2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openxmlformats.org/officeDocument/2006/relationships/font" Target="fonts/font1.fntdata"/><Relationship Id="rId22" Type="http://schemas.openxmlformats.org/officeDocument/2006/relationships/font" Target="fonts/font2.fntdata"/><Relationship Id="rId23" Type="http://schemas.openxmlformats.org/officeDocument/2006/relationships/font" Target="fonts/font3.fntdata"/><Relationship Id="rId24" Type="http://schemas.openxmlformats.org/officeDocument/2006/relationships/font" Target="fonts/font4.fntdata"/><Relationship Id="rId25" Type="http://schemas.openxmlformats.org/officeDocument/2006/relationships/font" Target="fonts/font5.fntdata"/><Relationship Id="rId26" Type="http://schemas.openxmlformats.org/officeDocument/2006/relationships/font" Target="fonts/font6.fntdata"/><Relationship Id="rId27" Type="http://schemas.openxmlformats.org/officeDocument/2006/relationships/font" Target="fonts/font7.fntdata"/><Relationship Id="rId28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4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hyperlink" Target="mailto:alice@mail.com" TargetMode="External"/><Relationship Id="rId2" Type="http://schemas.openxmlformats.org/officeDocument/2006/relationships/hyperlink" Target="mailto:bob@mail.com" TargetMode="External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12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is Database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34283"/>
            <a:ext cx="81481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01258"/>
            <a:ext cx="81481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68234"/>
            <a:ext cx="814816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database server is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computer that stores and manages databases, and allows users to access them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 It's a key component of client/server computing.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47027" y="2885361"/>
            <a:ext cx="4297085" cy="288976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93790" y="62854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4733" y="569595"/>
            <a:ext cx="5176957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Users in database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4733" y="1527215"/>
            <a:ext cx="5960150" cy="388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24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1. Security &amp; Least Privilege Principle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4733" y="2225993"/>
            <a:ext cx="131809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</a:t>
            </a:r>
            <a:pPr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root user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has full control over MariaDB, which is risky if compromised.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4733" y="2629614"/>
            <a:ext cx="131809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Creating separate users allows you to </a:t>
            </a:r>
            <a:pPr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assign only necessary privileges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following the </a:t>
            </a:r>
            <a:pPr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principle of least privilege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4733" y="3033236"/>
            <a:ext cx="131809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Different applications and users require </a:t>
            </a:r>
            <a:pPr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different levels of access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4733" y="3436858"/>
            <a:ext cx="131809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Example: A web application might need 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E8E8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SELECT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E8E8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INSERT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E8E8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UPDATE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and 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E8E8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DELETE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but not 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E8E8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DROP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or 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E8E8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ALTER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4733" y="3840480"/>
            <a:ext cx="131809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creating specific users, you minimize the risk of unintended changes.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4733" y="4482227"/>
            <a:ext cx="5711190" cy="388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24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2. Auditing &amp; Tracking User Actions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724733" y="5181005"/>
            <a:ext cx="131809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Having multiple users helps track who made what changes to the database.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24733" y="5584627"/>
            <a:ext cx="131809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is crucial for </a:t>
            </a:r>
            <a:pPr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security audits and compliance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24733" y="6226373"/>
            <a:ext cx="5284113" cy="388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24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Should I Ever Use the Root User?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724733" y="6925151"/>
            <a:ext cx="131809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E8E8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root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only for administrative tasks</a:t>
            </a:r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like creating databases or users.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24733" y="7328773"/>
            <a:ext cx="13180933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 everyday operations, always use restricted users.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3436"/>
            <a:ext cx="60748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 users in database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8584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user shivam@localhost identified by '1234';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  → By this we can create user for localhost access only, means from that user we cannot take remote access of the database.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79094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user shivam@'%' identified by '1234';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 → By this we can create user for global purpose, means from that user we can take remote access of the database.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9604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user shivam@'IP' identified by '1234'; → 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only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from the specific IP user can be access.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140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Check these users same way.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3215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mysql -u root -p 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27435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 databases;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7165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mysql;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1587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 tables;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6009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describe user; (select any table index file as per need)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704314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select user from user;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 Permissions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 grants for shivam@localhost; and show grants for shivam@'%';    → to check permission.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grant all on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databasename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 * to shivam@localhost;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grant create on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databasename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 * to shivam@'%';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revoke create on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databasename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.* from shivam@"%*;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2797" y="371475"/>
            <a:ext cx="3377208" cy="422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Privileges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472797" y="1063823"/>
            <a:ext cx="13684806" cy="4735830"/>
          </a:xfrm>
          <a:prstGeom prst="roundRect">
            <a:avLst>
              <a:gd name="adj" fmla="val 119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80417" y="1071443"/>
            <a:ext cx="13669566" cy="3933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615434" y="1160026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Privilege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7454027" y="1160026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Description</a:t>
            </a:r>
            <a:endParaRPr lang="en-US" sz="1050" dirty="0"/>
          </a:p>
        </p:txBody>
      </p:sp>
      <p:sp>
        <p:nvSpPr>
          <p:cNvPr id="7" name="Shape 5"/>
          <p:cNvSpPr/>
          <p:nvPr/>
        </p:nvSpPr>
        <p:spPr>
          <a:xfrm>
            <a:off x="480417" y="1464826"/>
            <a:ext cx="13669566" cy="3933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615434" y="1553408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 PRIVILEGES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7454027" y="1553408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Grants all available privileges.</a:t>
            </a:r>
            <a:endParaRPr lang="en-US" sz="1050" dirty="0"/>
          </a:p>
        </p:txBody>
      </p:sp>
      <p:sp>
        <p:nvSpPr>
          <p:cNvPr id="10" name="Shape 8"/>
          <p:cNvSpPr/>
          <p:nvPr/>
        </p:nvSpPr>
        <p:spPr>
          <a:xfrm>
            <a:off x="480417" y="1858208"/>
            <a:ext cx="13669566" cy="3933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15434" y="1946791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GRANT OPTION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7454027" y="1946791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user to grant privileges to others.</a:t>
            </a:r>
            <a:endParaRPr lang="en-US" sz="1050" dirty="0"/>
          </a:p>
        </p:txBody>
      </p:sp>
      <p:sp>
        <p:nvSpPr>
          <p:cNvPr id="13" name="Shape 11"/>
          <p:cNvSpPr/>
          <p:nvPr/>
        </p:nvSpPr>
        <p:spPr>
          <a:xfrm>
            <a:off x="480417" y="2251591"/>
            <a:ext cx="13669566" cy="3933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15434" y="2340173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SUPER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7454027" y="2340173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Grants administrative tasks like killing queries, setting global variables, etc.</a:t>
            </a:r>
            <a:endParaRPr lang="en-US" sz="1050" dirty="0"/>
          </a:p>
        </p:txBody>
      </p:sp>
      <p:sp>
        <p:nvSpPr>
          <p:cNvPr id="16" name="Shape 14"/>
          <p:cNvSpPr/>
          <p:nvPr/>
        </p:nvSpPr>
        <p:spPr>
          <a:xfrm>
            <a:off x="480417" y="2644973"/>
            <a:ext cx="13669566" cy="3933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15434" y="2733556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PROCESS</a:t>
            </a:r>
            <a:endParaRPr lang="en-US" sz="1050" dirty="0"/>
          </a:p>
        </p:txBody>
      </p:sp>
      <p:sp>
        <p:nvSpPr>
          <p:cNvPr id="18" name="Text 16"/>
          <p:cNvSpPr/>
          <p:nvPr/>
        </p:nvSpPr>
        <p:spPr>
          <a:xfrm>
            <a:off x="7454027" y="2733556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viewing running processes in the database.</a:t>
            </a:r>
            <a:endParaRPr lang="en-US" sz="1050" dirty="0"/>
          </a:p>
        </p:txBody>
      </p:sp>
      <p:sp>
        <p:nvSpPr>
          <p:cNvPr id="19" name="Shape 17"/>
          <p:cNvSpPr/>
          <p:nvPr/>
        </p:nvSpPr>
        <p:spPr>
          <a:xfrm>
            <a:off x="480417" y="3038356"/>
            <a:ext cx="13669566" cy="3933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15434" y="3126938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 DATABASES</a:t>
            </a:r>
            <a:endParaRPr lang="en-US" sz="1050" dirty="0"/>
          </a:p>
        </p:txBody>
      </p:sp>
      <p:sp>
        <p:nvSpPr>
          <p:cNvPr id="21" name="Text 19"/>
          <p:cNvSpPr/>
          <p:nvPr/>
        </p:nvSpPr>
        <p:spPr>
          <a:xfrm>
            <a:off x="7454027" y="3126938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listing all databases.</a:t>
            </a:r>
            <a:endParaRPr lang="en-US" sz="1050" dirty="0"/>
          </a:p>
        </p:txBody>
      </p:sp>
      <p:sp>
        <p:nvSpPr>
          <p:cNvPr id="22" name="Shape 20"/>
          <p:cNvSpPr/>
          <p:nvPr/>
        </p:nvSpPr>
        <p:spPr>
          <a:xfrm>
            <a:off x="480417" y="3431738"/>
            <a:ext cx="13669566" cy="3933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615434" y="3520321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RELOAD</a:t>
            </a:r>
            <a:endParaRPr lang="en-US" sz="1050" dirty="0"/>
          </a:p>
        </p:txBody>
      </p:sp>
      <p:sp>
        <p:nvSpPr>
          <p:cNvPr id="24" name="Text 22"/>
          <p:cNvSpPr/>
          <p:nvPr/>
        </p:nvSpPr>
        <p:spPr>
          <a:xfrm>
            <a:off x="7454027" y="3520321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flushing logs and tables.</a:t>
            </a:r>
            <a:endParaRPr lang="en-US" sz="1050" dirty="0"/>
          </a:p>
        </p:txBody>
      </p:sp>
      <p:sp>
        <p:nvSpPr>
          <p:cNvPr id="25" name="Shape 23"/>
          <p:cNvSpPr/>
          <p:nvPr/>
        </p:nvSpPr>
        <p:spPr>
          <a:xfrm>
            <a:off x="480417" y="3825121"/>
            <a:ext cx="13669566" cy="3933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615434" y="3913703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SHUTDOWN</a:t>
            </a:r>
            <a:endParaRPr lang="en-US" sz="1050" dirty="0"/>
          </a:p>
        </p:txBody>
      </p:sp>
      <p:sp>
        <p:nvSpPr>
          <p:cNvPr id="27" name="Text 25"/>
          <p:cNvSpPr/>
          <p:nvPr/>
        </p:nvSpPr>
        <p:spPr>
          <a:xfrm>
            <a:off x="7454027" y="3913703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stopping the MariaDB server.</a:t>
            </a:r>
            <a:endParaRPr lang="en-US" sz="1050" dirty="0"/>
          </a:p>
        </p:txBody>
      </p:sp>
      <p:sp>
        <p:nvSpPr>
          <p:cNvPr id="28" name="Shape 26"/>
          <p:cNvSpPr/>
          <p:nvPr/>
        </p:nvSpPr>
        <p:spPr>
          <a:xfrm>
            <a:off x="480417" y="4218503"/>
            <a:ext cx="13669566" cy="3933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615434" y="4307086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LOCK TABLES</a:t>
            </a:r>
            <a:endParaRPr lang="en-US" sz="1050" dirty="0"/>
          </a:p>
        </p:txBody>
      </p:sp>
      <p:sp>
        <p:nvSpPr>
          <p:cNvPr id="30" name="Text 28"/>
          <p:cNvSpPr/>
          <p:nvPr/>
        </p:nvSpPr>
        <p:spPr>
          <a:xfrm>
            <a:off x="7454027" y="4307086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locking tables for specific queries.</a:t>
            </a:r>
            <a:endParaRPr lang="en-US" sz="1050" dirty="0"/>
          </a:p>
        </p:txBody>
      </p:sp>
      <p:sp>
        <p:nvSpPr>
          <p:cNvPr id="31" name="Shape 29"/>
          <p:cNvSpPr/>
          <p:nvPr/>
        </p:nvSpPr>
        <p:spPr>
          <a:xfrm>
            <a:off x="480417" y="4611886"/>
            <a:ext cx="13669566" cy="3933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615434" y="4700468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EVENT</a:t>
            </a:r>
            <a:endParaRPr lang="en-US" sz="1050" dirty="0"/>
          </a:p>
        </p:txBody>
      </p:sp>
      <p:sp>
        <p:nvSpPr>
          <p:cNvPr id="33" name="Text 31"/>
          <p:cNvSpPr/>
          <p:nvPr/>
        </p:nvSpPr>
        <p:spPr>
          <a:xfrm>
            <a:off x="7454027" y="4700468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creating, altering, and dropping scheduled events.</a:t>
            </a:r>
            <a:endParaRPr lang="en-US" sz="1050" dirty="0"/>
          </a:p>
        </p:txBody>
      </p:sp>
      <p:sp>
        <p:nvSpPr>
          <p:cNvPr id="34" name="Shape 32"/>
          <p:cNvSpPr/>
          <p:nvPr/>
        </p:nvSpPr>
        <p:spPr>
          <a:xfrm>
            <a:off x="480417" y="5005268"/>
            <a:ext cx="13669566" cy="3933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615434" y="5093851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</a:t>
            </a:r>
            <a:endParaRPr lang="en-US" sz="1050" dirty="0"/>
          </a:p>
        </p:txBody>
      </p:sp>
      <p:sp>
        <p:nvSpPr>
          <p:cNvPr id="36" name="Text 34"/>
          <p:cNvSpPr/>
          <p:nvPr/>
        </p:nvSpPr>
        <p:spPr>
          <a:xfrm>
            <a:off x="7454027" y="5093851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creating databases and tables.</a:t>
            </a:r>
            <a:endParaRPr lang="en-US" sz="1050" dirty="0"/>
          </a:p>
        </p:txBody>
      </p:sp>
      <p:sp>
        <p:nvSpPr>
          <p:cNvPr id="37" name="Shape 35"/>
          <p:cNvSpPr/>
          <p:nvPr/>
        </p:nvSpPr>
        <p:spPr>
          <a:xfrm>
            <a:off x="480417" y="5398651"/>
            <a:ext cx="13669566" cy="3933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615434" y="5487233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DROP</a:t>
            </a:r>
            <a:endParaRPr lang="en-US" sz="1050" dirty="0"/>
          </a:p>
        </p:txBody>
      </p:sp>
      <p:sp>
        <p:nvSpPr>
          <p:cNvPr id="39" name="Text 37"/>
          <p:cNvSpPr/>
          <p:nvPr/>
        </p:nvSpPr>
        <p:spPr>
          <a:xfrm>
            <a:off x="7454027" y="5487233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deleting databases and tables.</a:t>
            </a:r>
            <a:endParaRPr lang="en-US" sz="1050" dirty="0"/>
          </a:p>
        </p:txBody>
      </p:sp>
      <p:sp>
        <p:nvSpPr>
          <p:cNvPr id="40" name="Text 38"/>
          <p:cNvSpPr/>
          <p:nvPr/>
        </p:nvSpPr>
        <p:spPr>
          <a:xfrm>
            <a:off x="472797" y="5951577"/>
            <a:ext cx="13684806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Table Privileges</a:t>
            </a:r>
            <a:endParaRPr lang="en-US" sz="1050" dirty="0"/>
          </a:p>
        </p:txBody>
      </p:sp>
      <p:sp>
        <p:nvSpPr>
          <p:cNvPr id="41" name="Shape 39"/>
          <p:cNvSpPr/>
          <p:nvPr/>
        </p:nvSpPr>
        <p:spPr>
          <a:xfrm>
            <a:off x="472797" y="6319718"/>
            <a:ext cx="13684806" cy="1588770"/>
          </a:xfrm>
          <a:prstGeom prst="roundRect">
            <a:avLst>
              <a:gd name="adj" fmla="val 357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480417" y="6327338"/>
            <a:ext cx="13669566" cy="3933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615434" y="6415921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SELECT</a:t>
            </a:r>
            <a:endParaRPr lang="en-US" sz="1050" dirty="0"/>
          </a:p>
        </p:txBody>
      </p:sp>
      <p:sp>
        <p:nvSpPr>
          <p:cNvPr id="44" name="Text 42"/>
          <p:cNvSpPr/>
          <p:nvPr/>
        </p:nvSpPr>
        <p:spPr>
          <a:xfrm>
            <a:off x="7454027" y="6415921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reading data from tables.</a:t>
            </a:r>
            <a:endParaRPr lang="en-US" sz="1050" dirty="0"/>
          </a:p>
        </p:txBody>
      </p:sp>
      <p:sp>
        <p:nvSpPr>
          <p:cNvPr id="45" name="Shape 43"/>
          <p:cNvSpPr/>
          <p:nvPr/>
        </p:nvSpPr>
        <p:spPr>
          <a:xfrm>
            <a:off x="480417" y="6720721"/>
            <a:ext cx="13669566" cy="3933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615434" y="6809303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INSERT</a:t>
            </a:r>
            <a:endParaRPr lang="en-US" sz="1050" dirty="0"/>
          </a:p>
        </p:txBody>
      </p:sp>
      <p:sp>
        <p:nvSpPr>
          <p:cNvPr id="47" name="Text 45"/>
          <p:cNvSpPr/>
          <p:nvPr/>
        </p:nvSpPr>
        <p:spPr>
          <a:xfrm>
            <a:off x="7454027" y="6809303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adding new rows.</a:t>
            </a:r>
            <a:endParaRPr lang="en-US" sz="1050" dirty="0"/>
          </a:p>
        </p:txBody>
      </p:sp>
      <p:sp>
        <p:nvSpPr>
          <p:cNvPr id="48" name="Shape 46"/>
          <p:cNvSpPr/>
          <p:nvPr/>
        </p:nvSpPr>
        <p:spPr>
          <a:xfrm>
            <a:off x="480417" y="7114103"/>
            <a:ext cx="13669566" cy="3933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615434" y="7202686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UPDATE</a:t>
            </a:r>
            <a:endParaRPr lang="en-US" sz="1050" dirty="0"/>
          </a:p>
        </p:txBody>
      </p:sp>
      <p:sp>
        <p:nvSpPr>
          <p:cNvPr id="50" name="Text 48"/>
          <p:cNvSpPr/>
          <p:nvPr/>
        </p:nvSpPr>
        <p:spPr>
          <a:xfrm>
            <a:off x="7454027" y="7202686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modifying existing rows.</a:t>
            </a:r>
            <a:endParaRPr lang="en-US" sz="1050" dirty="0"/>
          </a:p>
        </p:txBody>
      </p:sp>
      <p:sp>
        <p:nvSpPr>
          <p:cNvPr id="51" name="Shape 49"/>
          <p:cNvSpPr/>
          <p:nvPr/>
        </p:nvSpPr>
        <p:spPr>
          <a:xfrm>
            <a:off x="480417" y="7507486"/>
            <a:ext cx="13669566" cy="39338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615434" y="7596068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DELETE</a:t>
            </a:r>
            <a:endParaRPr lang="en-US" sz="1050" dirty="0"/>
          </a:p>
        </p:txBody>
      </p:sp>
      <p:sp>
        <p:nvSpPr>
          <p:cNvPr id="53" name="Text 51"/>
          <p:cNvSpPr/>
          <p:nvPr/>
        </p:nvSpPr>
        <p:spPr>
          <a:xfrm>
            <a:off x="7454027" y="7596068"/>
            <a:ext cx="6560939" cy="216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Allows removing rows.</a:t>
            </a:r>
            <a:endParaRPr lang="en-US" sz="10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15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 Table in D.B.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639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database custom; (custom is name)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3061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 databases;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27483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custom;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19051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 tables; (that will show empty)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38085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EXAMPLE : NAME   COURCE   CONTACT   ATTENDANCE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4266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table student(name varchar (50),cource varchar(10), contact int(12), attendance varchar (10));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8688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insert into student values('adam', 'devops', '98120000', 'present');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3110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select name, course, contact, attendence from student;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9290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HINT - we need to follow the correct order same as table in this entry.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5471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insert into student(course, name, attendence, contact) values ('RHCSA', 'lovesh', 'absent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71651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1'8754832191）；→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another way if dont know the table order.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1726" y="370642"/>
            <a:ext cx="3369588" cy="421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Types of database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1726" y="993934"/>
            <a:ext cx="2287310" cy="252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Relational database  (Sql)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471726" y="1448753"/>
            <a:ext cx="13686949" cy="431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</a:t>
            </a:r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relational database (RDB)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is a structured way of storing and managing data using tables that are related to each other. It is based on the </a:t>
            </a:r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relational model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where data is organized into </a:t>
            </a:r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rows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(records) and </a:t>
            </a:r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columns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(attributes) within </a:t>
            </a:r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tables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471726" y="2082165"/>
            <a:ext cx="3372326" cy="252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 of Relational Databases: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471726" y="2536984"/>
            <a:ext cx="13686949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50"/>
              </a:lnSpc>
              <a:buSzPct val="100000"/>
              <a:buFont typeface="+mj-lt"/>
              <a:buAutoNum type="arabicPeriod" startAt="1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Tables (Relations)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Data is stored in structured tables.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471726" y="2799755"/>
            <a:ext cx="13686949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50"/>
              </a:lnSpc>
              <a:buSzPct val="100000"/>
              <a:buFont typeface="+mj-lt"/>
              <a:buAutoNum type="arabicPeriod" startAt="2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Primary Keys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Unique identifiers for records in a table.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471726" y="3062526"/>
            <a:ext cx="13686949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50"/>
              </a:lnSpc>
              <a:buSzPct val="100000"/>
              <a:buFont typeface="+mj-lt"/>
              <a:buAutoNum type="arabicPeriod" startAt="3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Foreign Keys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References to primary keys in another table to establish relationships.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471726" y="3325297"/>
            <a:ext cx="13686949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650"/>
              </a:lnSpc>
              <a:buSzPct val="100000"/>
              <a:buFont typeface="+mj-lt"/>
              <a:buAutoNum type="arabicPeriod" startAt="4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SQL (Structured Query Language)</a:t>
            </a:r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Used to query and manipulate data.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471726" y="3743087"/>
            <a:ext cx="3059906" cy="252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Example of a Relational Database: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471726" y="4197906"/>
            <a:ext cx="1684734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Tables: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471726" y="4610576"/>
            <a:ext cx="13686949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Customers Table</a:t>
            </a:r>
            <a:endParaRPr lang="en-US" sz="1050" dirty="0"/>
          </a:p>
        </p:txBody>
      </p:sp>
      <p:sp>
        <p:nvSpPr>
          <p:cNvPr id="13" name="Shape 11"/>
          <p:cNvSpPr/>
          <p:nvPr/>
        </p:nvSpPr>
        <p:spPr>
          <a:xfrm>
            <a:off x="471726" y="4977765"/>
            <a:ext cx="13686949" cy="1192887"/>
          </a:xfrm>
          <a:prstGeom prst="roundRect">
            <a:avLst>
              <a:gd name="adj" fmla="val 474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479346" y="4985385"/>
            <a:ext cx="13670280" cy="39254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615553" y="5073848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CustomerID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5175647" y="5073848"/>
            <a:ext cx="427910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Name</a:t>
            </a:r>
            <a:endParaRPr lang="en-US" sz="1050" dirty="0"/>
          </a:p>
        </p:txBody>
      </p:sp>
      <p:sp>
        <p:nvSpPr>
          <p:cNvPr id="17" name="Text 15"/>
          <p:cNvSpPr/>
          <p:nvPr/>
        </p:nvSpPr>
        <p:spPr>
          <a:xfrm>
            <a:off x="9731931" y="5073848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Email</a:t>
            </a:r>
            <a:endParaRPr lang="en-US" sz="1050" dirty="0"/>
          </a:p>
        </p:txBody>
      </p:sp>
      <p:sp>
        <p:nvSpPr>
          <p:cNvPr id="18" name="Shape 16"/>
          <p:cNvSpPr/>
          <p:nvPr/>
        </p:nvSpPr>
        <p:spPr>
          <a:xfrm>
            <a:off x="479346" y="5377934"/>
            <a:ext cx="13670280" cy="39254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615553" y="5466398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</a:t>
            </a:r>
            <a:endParaRPr lang="en-US" sz="1050" dirty="0"/>
          </a:p>
        </p:txBody>
      </p:sp>
      <p:sp>
        <p:nvSpPr>
          <p:cNvPr id="20" name="Text 18"/>
          <p:cNvSpPr/>
          <p:nvPr/>
        </p:nvSpPr>
        <p:spPr>
          <a:xfrm>
            <a:off x="5175647" y="5466398"/>
            <a:ext cx="427910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Alice</a:t>
            </a:r>
            <a:endParaRPr lang="en-US" sz="1050" dirty="0"/>
          </a:p>
        </p:txBody>
      </p:sp>
      <p:sp>
        <p:nvSpPr>
          <p:cNvPr id="21" name="Text 19"/>
          <p:cNvSpPr/>
          <p:nvPr/>
        </p:nvSpPr>
        <p:spPr>
          <a:xfrm>
            <a:off x="9731931" y="5466398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u="sng" dirty="0">
                <a:solidFill>
                  <a:srgbClr val="6F6F5D"/>
                </a:solidFill>
                <a:latin typeface="Lato" pitchFamily="34" charset="0"/>
                <a:ea typeface="Lato" pitchFamily="34" charset="-122"/>
                <a:cs typeface="Lato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alice@mail.com</a:t>
            </a:r>
            <a:endParaRPr lang="en-US" sz="1050" dirty="0"/>
          </a:p>
        </p:txBody>
      </p:sp>
      <p:sp>
        <p:nvSpPr>
          <p:cNvPr id="22" name="Shape 20"/>
          <p:cNvSpPr/>
          <p:nvPr/>
        </p:nvSpPr>
        <p:spPr>
          <a:xfrm>
            <a:off x="479346" y="5770483"/>
            <a:ext cx="13670280" cy="39254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615553" y="5858947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</a:t>
            </a:r>
            <a:endParaRPr lang="en-US" sz="1050" dirty="0"/>
          </a:p>
        </p:txBody>
      </p:sp>
      <p:sp>
        <p:nvSpPr>
          <p:cNvPr id="24" name="Text 22"/>
          <p:cNvSpPr/>
          <p:nvPr/>
        </p:nvSpPr>
        <p:spPr>
          <a:xfrm>
            <a:off x="5175647" y="5858947"/>
            <a:ext cx="427910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Bob</a:t>
            </a:r>
            <a:endParaRPr lang="en-US" sz="1050" dirty="0"/>
          </a:p>
        </p:txBody>
      </p:sp>
      <p:sp>
        <p:nvSpPr>
          <p:cNvPr id="25" name="Text 23"/>
          <p:cNvSpPr/>
          <p:nvPr/>
        </p:nvSpPr>
        <p:spPr>
          <a:xfrm>
            <a:off x="9731931" y="5858947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u="sng" dirty="0">
                <a:solidFill>
                  <a:srgbClr val="6F6F5D"/>
                </a:solidFill>
                <a:latin typeface="Lato" pitchFamily="34" charset="0"/>
                <a:ea typeface="Lato" pitchFamily="34" charset="-122"/>
                <a:cs typeface="Lato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bob@mail.com</a:t>
            </a:r>
            <a:endParaRPr lang="en-US" sz="1050" dirty="0"/>
          </a:p>
        </p:txBody>
      </p:sp>
      <p:sp>
        <p:nvSpPr>
          <p:cNvPr id="26" name="Text 24"/>
          <p:cNvSpPr/>
          <p:nvPr/>
        </p:nvSpPr>
        <p:spPr>
          <a:xfrm>
            <a:off x="471726" y="6322219"/>
            <a:ext cx="13686949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Orders Table</a:t>
            </a:r>
            <a:endParaRPr lang="en-US" sz="1050" dirty="0"/>
          </a:p>
        </p:txBody>
      </p:sp>
      <p:sp>
        <p:nvSpPr>
          <p:cNvPr id="27" name="Shape 25"/>
          <p:cNvSpPr/>
          <p:nvPr/>
        </p:nvSpPr>
        <p:spPr>
          <a:xfrm>
            <a:off x="471726" y="6689408"/>
            <a:ext cx="13686949" cy="1192887"/>
          </a:xfrm>
          <a:prstGeom prst="roundRect">
            <a:avLst>
              <a:gd name="adj" fmla="val 474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479346" y="6697027"/>
            <a:ext cx="13670280" cy="39254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615553" y="6785491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OrderID</a:t>
            </a:r>
            <a:endParaRPr lang="en-US" sz="1050" dirty="0"/>
          </a:p>
        </p:txBody>
      </p:sp>
      <p:sp>
        <p:nvSpPr>
          <p:cNvPr id="30" name="Text 28"/>
          <p:cNvSpPr/>
          <p:nvPr/>
        </p:nvSpPr>
        <p:spPr>
          <a:xfrm>
            <a:off x="5175647" y="6785491"/>
            <a:ext cx="427910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CustomerID</a:t>
            </a:r>
            <a:endParaRPr lang="en-US" sz="1050" dirty="0"/>
          </a:p>
        </p:txBody>
      </p:sp>
      <p:sp>
        <p:nvSpPr>
          <p:cNvPr id="31" name="Text 29"/>
          <p:cNvSpPr/>
          <p:nvPr/>
        </p:nvSpPr>
        <p:spPr>
          <a:xfrm>
            <a:off x="9731931" y="6785491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Product</a:t>
            </a:r>
            <a:endParaRPr lang="en-US" sz="1050" dirty="0"/>
          </a:p>
        </p:txBody>
      </p:sp>
      <p:sp>
        <p:nvSpPr>
          <p:cNvPr id="32" name="Shape 30"/>
          <p:cNvSpPr/>
          <p:nvPr/>
        </p:nvSpPr>
        <p:spPr>
          <a:xfrm>
            <a:off x="479346" y="7089577"/>
            <a:ext cx="13670280" cy="39254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615553" y="7178040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101</a:t>
            </a:r>
            <a:endParaRPr lang="en-US" sz="1050" dirty="0"/>
          </a:p>
        </p:txBody>
      </p:sp>
      <p:sp>
        <p:nvSpPr>
          <p:cNvPr id="34" name="Text 32"/>
          <p:cNvSpPr/>
          <p:nvPr/>
        </p:nvSpPr>
        <p:spPr>
          <a:xfrm>
            <a:off x="5175647" y="7178040"/>
            <a:ext cx="427910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</a:t>
            </a:r>
            <a:endParaRPr lang="en-US" sz="1050" dirty="0"/>
          </a:p>
        </p:txBody>
      </p:sp>
      <p:sp>
        <p:nvSpPr>
          <p:cNvPr id="35" name="Text 33"/>
          <p:cNvSpPr/>
          <p:nvPr/>
        </p:nvSpPr>
        <p:spPr>
          <a:xfrm>
            <a:off x="9731931" y="7178040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Laptop</a:t>
            </a:r>
            <a:endParaRPr lang="en-US" sz="1050" dirty="0"/>
          </a:p>
        </p:txBody>
      </p:sp>
      <p:sp>
        <p:nvSpPr>
          <p:cNvPr id="36" name="Shape 34"/>
          <p:cNvSpPr/>
          <p:nvPr/>
        </p:nvSpPr>
        <p:spPr>
          <a:xfrm>
            <a:off x="479346" y="7482126"/>
            <a:ext cx="13670280" cy="39254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615553" y="7570589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102</a:t>
            </a:r>
            <a:endParaRPr lang="en-US" sz="1050" dirty="0"/>
          </a:p>
        </p:txBody>
      </p:sp>
      <p:sp>
        <p:nvSpPr>
          <p:cNvPr id="38" name="Text 36"/>
          <p:cNvSpPr/>
          <p:nvPr/>
        </p:nvSpPr>
        <p:spPr>
          <a:xfrm>
            <a:off x="5175647" y="7570589"/>
            <a:ext cx="427910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</a:t>
            </a:r>
            <a:endParaRPr lang="en-US" sz="1050" dirty="0"/>
          </a:p>
        </p:txBody>
      </p:sp>
      <p:sp>
        <p:nvSpPr>
          <p:cNvPr id="39" name="Text 37"/>
          <p:cNvSpPr/>
          <p:nvPr/>
        </p:nvSpPr>
        <p:spPr>
          <a:xfrm>
            <a:off x="9731931" y="7570589"/>
            <a:ext cx="4282916" cy="215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Phone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09493"/>
            <a:ext cx="932628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Popular Relational Database Management Systems (RDBMS):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34884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MySQL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306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PostgreSQL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728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Microsoft SQL Server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150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Oracle Database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572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SQLite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3037" y="379452"/>
            <a:ext cx="3987046" cy="4312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50"/>
              </a:lnSpc>
              <a:buNone/>
            </a:pPr>
            <a:r>
              <a:rPr lang="en-US" sz="27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Non-Relational Databases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483037" y="1086683"/>
            <a:ext cx="13664327" cy="441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</a:t>
            </a:r>
            <a:pPr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non-relational database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(also called a </a:t>
            </a:r>
            <a:pPr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NoSQL database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) is a type of database that does not use the traditional table-based relational model. Instead, it stores and manages data in flexible structures like documents, key-value pairs, graphs, or wide-column store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483037" y="1735098"/>
            <a:ext cx="4554736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 of Non-Relational Databases: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83037" y="2200751"/>
            <a:ext cx="13664327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700"/>
              </a:lnSpc>
              <a:buSzPct val="100000"/>
              <a:buFont typeface="+mj-lt"/>
              <a:buAutoNum type="arabicPeriod" startAt="1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Flexible Schema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Unlike relational databases, NoSQL databases do not require a fixed table structure.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83037" y="2469713"/>
            <a:ext cx="13664327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700"/>
              </a:lnSpc>
              <a:buSzPct val="100000"/>
              <a:buFont typeface="+mj-lt"/>
              <a:buAutoNum type="arabicPeriod" startAt="2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Scalability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Easily scales horizontally by distributing data across multiple servers.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483037" y="2738676"/>
            <a:ext cx="13664327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700"/>
              </a:lnSpc>
              <a:buSzPct val="100000"/>
              <a:buFont typeface="+mj-lt"/>
              <a:buAutoNum type="arabicPeriod" startAt="3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High Performance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Optimized for large-scale and high-speed data retrieval.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483037" y="3007638"/>
            <a:ext cx="13664327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700"/>
              </a:lnSpc>
              <a:buSzPct val="100000"/>
              <a:buFont typeface="+mj-lt"/>
              <a:buAutoNum type="arabicPeriod" startAt="4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Schema-less or Dynamic Schema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New data structures can be added without altering existing data.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483037" y="3276600"/>
            <a:ext cx="13664327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700"/>
              </a:lnSpc>
              <a:buSzPct val="100000"/>
              <a:buFont typeface="+mj-lt"/>
              <a:buAutoNum type="arabicPeriod" startAt="5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CAP Theorem Considerations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– Prioritizes </a:t>
            </a:r>
            <a:pPr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Consistency, Availability, or Partition Tolerance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depending on the database type.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483037" y="3704273"/>
            <a:ext cx="3782139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Types of Non-Relational Databases: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83037" y="4169926"/>
            <a:ext cx="1366432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700"/>
              </a:lnSpc>
              <a:buSzPct val="100000"/>
              <a:buFont typeface="+mj-lt"/>
              <a:buAutoNum type="arabicPeriod" startAt="1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Document-Based Databases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📄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483037" y="4446508"/>
            <a:ext cx="13664327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1" marL="6858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Stores data as JSON or BSON documents.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483037" y="4715470"/>
            <a:ext cx="13664327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1" marL="6858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Example: </a:t>
            </a:r>
            <a:pPr lvl="1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MongoDB, CouchDB</a:t>
            </a:r>
            <a:endParaRPr lang="en-US" sz="1050" dirty="0"/>
          </a:p>
        </p:txBody>
      </p:sp>
      <p:sp>
        <p:nvSpPr>
          <p:cNvPr id="14" name="Text 12"/>
          <p:cNvSpPr/>
          <p:nvPr/>
        </p:nvSpPr>
        <p:spPr>
          <a:xfrm>
            <a:off x="483037" y="4984432"/>
            <a:ext cx="13664327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1" marL="6858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Case:</a:t>
            </a:r>
            <a:pPr lvl="1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Content management systems, e-commerce platforms.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483037" y="5253395"/>
            <a:ext cx="13664327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1700"/>
              </a:lnSpc>
              <a:buSzPct val="100000"/>
              <a:buFont typeface="+mj-lt"/>
              <a:buAutoNum type="arabicPeriod" startAt="2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Key-Value Stores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</a:t>
            </a:r>
            <a:pPr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🔑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483037" y="5529977"/>
            <a:ext cx="13664327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1" marL="6858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is stored as a key-value pair.</a:t>
            </a:r>
            <a:endParaRPr lang="en-US" sz="1050" dirty="0"/>
          </a:p>
        </p:txBody>
      </p:sp>
      <p:sp>
        <p:nvSpPr>
          <p:cNvPr id="17" name="Text 15"/>
          <p:cNvSpPr/>
          <p:nvPr/>
        </p:nvSpPr>
        <p:spPr>
          <a:xfrm>
            <a:off x="483037" y="5798939"/>
            <a:ext cx="13664327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1" marL="6858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Example: </a:t>
            </a:r>
            <a:pPr lvl="1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Redis, DynamoDB, Riak</a:t>
            </a:r>
            <a:endParaRPr lang="en-US" sz="1050" dirty="0"/>
          </a:p>
        </p:txBody>
      </p:sp>
      <p:sp>
        <p:nvSpPr>
          <p:cNvPr id="18" name="Text 16"/>
          <p:cNvSpPr/>
          <p:nvPr/>
        </p:nvSpPr>
        <p:spPr>
          <a:xfrm>
            <a:off x="483037" y="6067901"/>
            <a:ext cx="13664327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1" marL="6858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Case:</a:t>
            </a:r>
            <a:pPr lvl="1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Caching, session management.</a:t>
            </a:r>
            <a:endParaRPr lang="en-US" sz="1050" dirty="0"/>
          </a:p>
        </p:txBody>
      </p:sp>
      <p:pic>
        <p:nvPicPr>
          <p:cNvPr id="1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3037" y="6443901"/>
            <a:ext cx="2699028" cy="14089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MariaDB Database: An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presentation covers MariaDB database. We will explore its features and capabilities. We will also discuss installation, management, and optimization. Let's begin our journey into MariaDB.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25065"/>
            <a:ext cx="77735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MariaDB Database Installation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874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 yum install mariadb-server -y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 Start and enable its service named as mariadb.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3 Enable Port 3306/tcp (firewall-cmd - -permanent - -add-post=3306/tcp 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416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4 Restart firewalld service.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36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Secure Installation 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72583"/>
            <a:ext cx="630400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1. Run the Secure Installation Script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33803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highlight>
                  <a:srgbClr val="E8E8E3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mysql_secure_installation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560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This script will guide you through the following security measures: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741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Set (or reset) the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root password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0163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Remove anonymous users. (y)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4585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Disable remote root login. (y)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9007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Remove the test database. (y)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34293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Reload privilege tables. (y)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6590"/>
            <a:ext cx="123029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Basic Commands for Management. (always use ;)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mysql -u root -p 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 databases;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mysql;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 tables;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describe user; (select any table index file as per need)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select user,host,password from user; (select content to want to watch)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7689"/>
            <a:ext cx="58318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How to create database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database redhat;   (redhat random name given)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 databases; (for check)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use redhat;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show tables; 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drop database redhat; (to delete database)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2025-02-11T19:46:40Z</dcterms:created>
  <dcterms:modified xsi:type="dcterms:W3CDTF">2025-02-11T19:46:40Z</dcterms:modified>
</cp:coreProperties>
</file>